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thiti SemiBold" panose="00000700000000000000" pitchFamily="2" charset="-34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h Sarabun New Bold" panose="020B0604020202020204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70352"/>
            <a:ext cx="4554551" cy="1746296"/>
            <a:chOff x="0" y="0"/>
            <a:chExt cx="6072735" cy="2328394"/>
          </a:xfrm>
        </p:grpSpPr>
        <p:sp>
          <p:nvSpPr>
            <p:cNvPr id="3" name="TextBox 3"/>
            <p:cNvSpPr txBox="1"/>
            <p:nvPr/>
          </p:nvSpPr>
          <p:spPr>
            <a:xfrm>
              <a:off x="0" y="-46567"/>
              <a:ext cx="6072735" cy="1562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endParaRPr/>
            </a:p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40172"/>
              <a:ext cx="6072735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6494574" y="972022"/>
            <a:ext cx="10764726" cy="1644902"/>
          </a:xfrm>
          <a:prstGeom prst="rect">
            <a:avLst/>
          </a:prstGeom>
          <a:solidFill>
            <a:srgbClr val="86EAE9">
              <a:alpha val="29804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2642942" y="1575399"/>
            <a:ext cx="41427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ระบุปัญหาและสร้างใจความหลักของวิทยานิพนธ์ขึ้น</a:t>
            </a:r>
          </a:p>
        </p:txBody>
      </p:sp>
      <p:sp>
        <p:nvSpPr>
          <p:cNvPr id="7" name="AutoShape 7"/>
          <p:cNvSpPr/>
          <p:nvPr/>
        </p:nvSpPr>
        <p:spPr>
          <a:xfrm>
            <a:off x="6494574" y="972022"/>
            <a:ext cx="4777276" cy="16449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8" name="TextBox 8"/>
          <p:cNvSpPr txBox="1"/>
          <p:nvPr/>
        </p:nvSpPr>
        <p:spPr>
          <a:xfrm>
            <a:off x="8031972" y="1558507"/>
            <a:ext cx="3235874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ปัญหา</a:t>
            </a:r>
          </a:p>
        </p:txBody>
      </p:sp>
      <p:grpSp>
        <p:nvGrpSpPr>
          <p:cNvPr id="9" name="Group 9"/>
          <p:cNvGrpSpPr/>
          <p:nvPr/>
        </p:nvGrpSpPr>
        <p:grpSpPr>
          <a:xfrm rot="-8100000">
            <a:off x="10685819" y="1213378"/>
            <a:ext cx="1164053" cy="116219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6494574" y="2645263"/>
            <a:ext cx="10764726" cy="1644902"/>
          </a:xfrm>
          <a:prstGeom prst="rect">
            <a:avLst/>
          </a:prstGeom>
          <a:solidFill>
            <a:srgbClr val="3EDAD8">
              <a:alpha val="29804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2642942" y="3248640"/>
            <a:ext cx="41427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ตรวจสอบเอกสารข้อมูลที่สัมพันธ์กับหัวข้อของคุณ</a:t>
            </a:r>
          </a:p>
        </p:txBody>
      </p:sp>
      <p:sp>
        <p:nvSpPr>
          <p:cNvPr id="13" name="AutoShape 13"/>
          <p:cNvSpPr/>
          <p:nvPr/>
        </p:nvSpPr>
        <p:spPr>
          <a:xfrm>
            <a:off x="6494574" y="2645263"/>
            <a:ext cx="4777276" cy="1644902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14" name="Group 14"/>
          <p:cNvGrpSpPr/>
          <p:nvPr/>
        </p:nvGrpSpPr>
        <p:grpSpPr>
          <a:xfrm rot="-8100000">
            <a:off x="10685819" y="2886619"/>
            <a:ext cx="1164053" cy="1162190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6" name="AutoShape 16"/>
          <p:cNvSpPr/>
          <p:nvPr/>
        </p:nvSpPr>
        <p:spPr>
          <a:xfrm>
            <a:off x="6494574" y="4318505"/>
            <a:ext cx="10764726" cy="1644902"/>
          </a:xfrm>
          <a:prstGeom prst="rect">
            <a:avLst/>
          </a:prstGeom>
          <a:solidFill>
            <a:srgbClr val="37C9EF">
              <a:alpha val="29804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12642942" y="4921881"/>
            <a:ext cx="41427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มาพร้อมกับการเดาอย่างมีข้อมูลจากการวิจัยของคุณ</a:t>
            </a:r>
          </a:p>
        </p:txBody>
      </p:sp>
      <p:sp>
        <p:nvSpPr>
          <p:cNvPr id="18" name="AutoShape 18"/>
          <p:cNvSpPr/>
          <p:nvPr/>
        </p:nvSpPr>
        <p:spPr>
          <a:xfrm>
            <a:off x="6494574" y="4318505"/>
            <a:ext cx="4777276" cy="1644902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9" name="Group 19"/>
          <p:cNvGrpSpPr/>
          <p:nvPr/>
        </p:nvGrpSpPr>
        <p:grpSpPr>
          <a:xfrm rot="-8100000">
            <a:off x="10685819" y="4559861"/>
            <a:ext cx="1164053" cy="1162190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6494574" y="5991746"/>
            <a:ext cx="10764726" cy="1644902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12642942" y="6595122"/>
            <a:ext cx="41427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อ่านแหล่งข้อมูลต่าง ๆ เพื่อสนับสนุนสมมติฐานของคุณ</a:t>
            </a:r>
          </a:p>
        </p:txBody>
      </p:sp>
      <p:sp>
        <p:nvSpPr>
          <p:cNvPr id="23" name="AutoShape 23"/>
          <p:cNvSpPr/>
          <p:nvPr/>
        </p:nvSpPr>
        <p:spPr>
          <a:xfrm>
            <a:off x="6494574" y="5991746"/>
            <a:ext cx="4777276" cy="164490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4" name="Group 24"/>
          <p:cNvGrpSpPr/>
          <p:nvPr/>
        </p:nvGrpSpPr>
        <p:grpSpPr>
          <a:xfrm rot="-8100000">
            <a:off x="10685819" y="6233102"/>
            <a:ext cx="1164053" cy="1162190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26" name="AutoShape 26"/>
          <p:cNvSpPr/>
          <p:nvPr/>
        </p:nvSpPr>
        <p:spPr>
          <a:xfrm>
            <a:off x="6494574" y="7670075"/>
            <a:ext cx="10764726" cy="1644902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12642942" y="8273452"/>
            <a:ext cx="41427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ตีความกับผลลัพธ์และเขียนข้อสรุปของคุณ</a:t>
            </a:r>
          </a:p>
        </p:txBody>
      </p:sp>
      <p:sp>
        <p:nvSpPr>
          <p:cNvPr id="28" name="AutoShape 28"/>
          <p:cNvSpPr/>
          <p:nvPr/>
        </p:nvSpPr>
        <p:spPr>
          <a:xfrm>
            <a:off x="6494574" y="7670075"/>
            <a:ext cx="4777276" cy="164490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29" name="Group 29"/>
          <p:cNvGrpSpPr/>
          <p:nvPr/>
        </p:nvGrpSpPr>
        <p:grpSpPr>
          <a:xfrm rot="-8100000">
            <a:off x="10685819" y="7911431"/>
            <a:ext cx="1164053" cy="1162190"/>
            <a:chOff x="0" y="0"/>
            <a:chExt cx="6350000" cy="63398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920334" y="1024848"/>
            <a:ext cx="783092" cy="1539250"/>
            <a:chOff x="0" y="0"/>
            <a:chExt cx="1044123" cy="205233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35672" y="425330"/>
              <a:ext cx="772779" cy="126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86EAE9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86EAE9"/>
                  </a:solidFill>
                  <a:latin typeface="Athiti SemiBold"/>
                </a:rPr>
                <a:t>1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8031972" y="3173577"/>
            <a:ext cx="3235874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ตรวจสอบ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920334" y="2689454"/>
            <a:ext cx="783092" cy="1539250"/>
            <a:chOff x="0" y="0"/>
            <a:chExt cx="1044123" cy="2052334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135672" y="425330"/>
              <a:ext cx="772779" cy="126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EDAD8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EDAD8"/>
                  </a:solidFill>
                  <a:latin typeface="Athiti SemiBold"/>
                </a:rPr>
                <a:t>2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8035977" y="4907534"/>
            <a:ext cx="3235874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ตั้งสมมติฐาน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920334" y="4371331"/>
            <a:ext cx="783092" cy="1539250"/>
            <a:chOff x="0" y="0"/>
            <a:chExt cx="1044123" cy="2052334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>
              <a:off x="135672" y="425330"/>
              <a:ext cx="772779" cy="126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7C9EF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7C9EF"/>
                  </a:solidFill>
                  <a:latin typeface="Athiti SemiBold"/>
                </a:rPr>
                <a:t>3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35977" y="6594945"/>
            <a:ext cx="3235874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วิจัย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920334" y="6044572"/>
            <a:ext cx="783092" cy="1539250"/>
            <a:chOff x="0" y="0"/>
            <a:chExt cx="1044123" cy="2052334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135672" y="425330"/>
              <a:ext cx="772779" cy="126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2C92D5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2C92D5"/>
                  </a:solidFill>
                  <a:latin typeface="Athiti SemiBold"/>
                </a:rPr>
                <a:t>4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8035977" y="8273274"/>
            <a:ext cx="3235874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สรุป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6920334" y="7722901"/>
            <a:ext cx="783092" cy="1539250"/>
            <a:chOff x="0" y="0"/>
            <a:chExt cx="1044123" cy="2052334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135672" y="425330"/>
              <a:ext cx="772779" cy="1268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13538A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363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13538A"/>
                  </a:solidFill>
                  <a:latin typeface="Athiti Semi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32914" b="32914"/>
          <a:stretch>
            <a:fillRect/>
          </a:stretch>
        </p:blipFill>
        <p:spPr>
          <a:xfrm>
            <a:off x="0" y="0"/>
            <a:ext cx="17259300" cy="41872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5115161"/>
            <a:ext cx="2860861" cy="4143139"/>
            <a:chOff x="0" y="0"/>
            <a:chExt cx="3814481" cy="552418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4073210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ใช้แผนภูมิภาพเพื่อการสื่อสารข้อมูล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ให้มีประสิทธิภาพมากยิ่งขึ้น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79165"/>
              <a:ext cx="3814481" cy="789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ทำให้สถิติเป็นเรื่องที่ง่าย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343584" y="5115161"/>
            <a:ext cx="2860861" cy="4143139"/>
            <a:chOff x="0" y="0"/>
            <a:chExt cx="3814481" cy="552418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4073210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ใช้แผนภูมิภาพเพื่อการสื่อสารข้อมูล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ให้มีประสิทธิภาพมากยิ่งขึ้น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879165"/>
              <a:ext cx="3814481" cy="789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เข้าใจง่าย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658469" y="5115161"/>
            <a:ext cx="2860861" cy="4143139"/>
            <a:chOff x="0" y="0"/>
            <a:chExt cx="3814481" cy="552418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4073210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ใช้แผนภูมิภาพเพื่อการสื่อสารข้อมูล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ให้มีประสิทธิภาพมากยิ่งขึ้น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79165"/>
              <a:ext cx="3814481" cy="789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เพิ่มความน่าเชื่อถือ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3973353" y="5115161"/>
            <a:ext cx="2860861" cy="4143139"/>
            <a:chOff x="0" y="0"/>
            <a:chExt cx="3814481" cy="552418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22843" y="0"/>
              <a:ext cx="2168795" cy="2168795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4073210"/>
              <a:ext cx="3814481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ใช้แผนภูมิภาพเพื่อการสื่อสารข้อมูล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ให้มีประสิทธิภาพมากยิ่งขึ้น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79165"/>
              <a:ext cx="3814481" cy="789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สร้างผลกระทบ</a:t>
              </a: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73554" y="737449"/>
              <a:ext cx="867372" cy="693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34185"/>
            <a:chOff x="0" y="0"/>
            <a:chExt cx="11238620" cy="137891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2333"/>
              <a:ext cx="11238620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90692"/>
              <a:ext cx="1123862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9144000" y="3080548"/>
            <a:ext cx="9144000" cy="3287249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6" name="Group 6"/>
          <p:cNvGrpSpPr/>
          <p:nvPr/>
        </p:nvGrpSpPr>
        <p:grpSpPr>
          <a:xfrm>
            <a:off x="10538214" y="3954548"/>
            <a:ext cx="783092" cy="1539250"/>
            <a:chOff x="0" y="0"/>
            <a:chExt cx="1044123" cy="205233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35672" y="292615"/>
              <a:ext cx="772779" cy="146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EDAD8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EDAD8"/>
                  </a:solidFill>
                  <a:latin typeface="Athiti SemiBold"/>
                </a:rPr>
                <a:t>2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2189380" y="6367798"/>
            <a:ext cx="6098620" cy="3287249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0" name="AutoShape 10"/>
          <p:cNvSpPr/>
          <p:nvPr/>
        </p:nvSpPr>
        <p:spPr>
          <a:xfrm>
            <a:off x="0" y="3080548"/>
            <a:ext cx="9144000" cy="3287249"/>
          </a:xfrm>
          <a:prstGeom prst="rect">
            <a:avLst/>
          </a:prstGeom>
          <a:solidFill>
            <a:srgbClr val="86EAE9"/>
          </a:solidFill>
        </p:spPr>
      </p:sp>
      <p:grpSp>
        <p:nvGrpSpPr>
          <p:cNvPr id="11" name="Group 11"/>
          <p:cNvGrpSpPr/>
          <p:nvPr/>
        </p:nvGrpSpPr>
        <p:grpSpPr>
          <a:xfrm>
            <a:off x="1309198" y="3954548"/>
            <a:ext cx="783092" cy="1539250"/>
            <a:chOff x="0" y="0"/>
            <a:chExt cx="1044123" cy="205233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35672" y="292615"/>
              <a:ext cx="772779" cy="146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86EAE9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86EAE9"/>
                  </a:solidFill>
                  <a:latin typeface="Athiti SemiBold"/>
                </a:rPr>
                <a:t>1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0" y="6367798"/>
            <a:ext cx="6098620" cy="3287249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15" name="Group 15"/>
          <p:cNvGrpSpPr/>
          <p:nvPr/>
        </p:nvGrpSpPr>
        <p:grpSpPr>
          <a:xfrm>
            <a:off x="814884" y="7241797"/>
            <a:ext cx="783092" cy="1539250"/>
            <a:chOff x="0" y="0"/>
            <a:chExt cx="1044123" cy="205233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35672" y="292615"/>
              <a:ext cx="772779" cy="146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7C9EF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37C9EF"/>
                  </a:solidFill>
                  <a:latin typeface="Athiti SemiBold"/>
                </a:rPr>
                <a:t>3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6094690" y="6367798"/>
            <a:ext cx="6098620" cy="3287249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9" name="Group 19"/>
          <p:cNvGrpSpPr/>
          <p:nvPr/>
        </p:nvGrpSpPr>
        <p:grpSpPr>
          <a:xfrm>
            <a:off x="2711049" y="4095431"/>
            <a:ext cx="4879540" cy="1257484"/>
            <a:chOff x="0" y="0"/>
            <a:chExt cx="6506053" cy="167664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62270"/>
              <a:ext cx="650605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ระบุปัญหาและสร้างใจความหลักของวิทยานิพนธ์ขึ้น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25967"/>
              <a:ext cx="6506053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FFFFFF"/>
                  </a:solidFill>
                  <a:cs typeface="Th Sarabun New Bold"/>
                </a:rPr>
                <a:t>ปัญหา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55049" y="4281169"/>
            <a:ext cx="4879540" cy="886009"/>
            <a:chOff x="0" y="0"/>
            <a:chExt cx="6506053" cy="118134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714620"/>
              <a:ext cx="650605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ตรวจสอบเอกสารข้อมูลที่สัมพันธ์กับหัวข้อของคุณ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2333"/>
              <a:ext cx="6506053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FFFFFF"/>
                  </a:solidFill>
                  <a:cs typeface="Th Sarabun New Bold"/>
                </a:rPr>
                <a:t>ตรวจสอบ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222658" y="7196943"/>
            <a:ext cx="3100253" cy="1628959"/>
            <a:chOff x="0" y="0"/>
            <a:chExt cx="4133670" cy="2171945"/>
          </a:xfrm>
        </p:grpSpPr>
        <p:sp>
          <p:nvSpPr>
            <p:cNvPr id="26" name="TextBox 26"/>
            <p:cNvSpPr txBox="1"/>
            <p:nvPr/>
          </p:nvSpPr>
          <p:spPr>
            <a:xfrm>
              <a:off x="0" y="955920"/>
              <a:ext cx="4133670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มาพร้อมกับการเดาอย่างมีข้อมูล</a:t>
              </a:r>
            </a:p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จากการวิจัยของคุณ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25967"/>
              <a:ext cx="4133670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FFFFFF"/>
                  </a:solidFill>
                  <a:cs typeface="Th Sarabun New Bold"/>
                </a:rPr>
                <a:t>ตั้งสมมติฐาน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17348" y="7196943"/>
            <a:ext cx="3100253" cy="1628959"/>
            <a:chOff x="0" y="0"/>
            <a:chExt cx="4133670" cy="217194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955920"/>
              <a:ext cx="4133670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อ่านแหล่งข้อมูลต่าง ๆ </a:t>
              </a:r>
            </a:p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เพื่อสนับสนุนแนวสมมติฐานของคุณ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25967"/>
              <a:ext cx="4133670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FFFFFF"/>
                  </a:solidFill>
                  <a:cs typeface="Th Sarabun New Bold"/>
                </a:rPr>
                <a:t>วิจัย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994590" y="7241797"/>
            <a:ext cx="783092" cy="1539250"/>
            <a:chOff x="0" y="0"/>
            <a:chExt cx="1044123" cy="2052334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35672" y="292615"/>
              <a:ext cx="772779" cy="146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2C92D5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2C92D5"/>
                  </a:solidFill>
                  <a:latin typeface="Athiti SemiBold"/>
                </a:rPr>
                <a:t>4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412038" y="7382681"/>
            <a:ext cx="3100253" cy="1257484"/>
            <a:chOff x="0" y="0"/>
            <a:chExt cx="4133670" cy="167664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962270"/>
              <a:ext cx="4133670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100">
                  <a:solidFill>
                    <a:srgbClr val="FFFFFF"/>
                  </a:solidFill>
                  <a:cs typeface="Th Sarabun New"/>
                </a:rPr>
                <a:t>ตีความผลลัพธ์และเขียนข้อสรุปของคุณ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25967"/>
              <a:ext cx="4133670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FFFFFF"/>
                  </a:solidFill>
                  <a:cs typeface="Th Sarabun New Bold"/>
                </a:rPr>
                <a:t>สรุป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112319" y="7241797"/>
            <a:ext cx="783092" cy="1539250"/>
            <a:chOff x="0" y="0"/>
            <a:chExt cx="1044123" cy="2052334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39" name="TextBox 39"/>
            <p:cNvSpPr txBox="1"/>
            <p:nvPr/>
          </p:nvSpPr>
          <p:spPr>
            <a:xfrm>
              <a:off x="135672" y="292615"/>
              <a:ext cx="772779" cy="146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13538A"/>
                  </a:solidFill>
                  <a:latin typeface="Athiti SemiBold"/>
                </a:rPr>
                <a:t>0</a:t>
              </a:r>
            </a:p>
            <a:p>
              <a:pPr marL="0" lvl="0" indent="0" algn="ctr">
                <a:lnSpc>
                  <a:spcPts val="435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13538A"/>
                  </a:solidFill>
                  <a:latin typeface="Athiti SemiBold"/>
                </a:rPr>
                <a:t>5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 rot="-8100000">
            <a:off x="8894728" y="4475208"/>
            <a:ext cx="498728" cy="497930"/>
            <a:chOff x="0" y="0"/>
            <a:chExt cx="6350000" cy="6339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8100000">
            <a:off x="5820918" y="7762457"/>
            <a:ext cx="498728" cy="497930"/>
            <a:chOff x="0" y="0"/>
            <a:chExt cx="6350000" cy="63398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8100000">
            <a:off x="11915607" y="7762457"/>
            <a:ext cx="498728" cy="497930"/>
            <a:chOff x="0" y="0"/>
            <a:chExt cx="6350000" cy="63398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2333"/>
              <a:ext cx="11238620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3847"/>
              <a:ext cx="1123862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3392195"/>
            <a:ext cx="3194627" cy="5866105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6" name="AutoShape 6"/>
          <p:cNvSpPr/>
          <p:nvPr/>
        </p:nvSpPr>
        <p:spPr>
          <a:xfrm>
            <a:off x="14064673" y="3392195"/>
            <a:ext cx="3194627" cy="586610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7" name="AutoShape 7"/>
          <p:cNvSpPr/>
          <p:nvPr/>
        </p:nvSpPr>
        <p:spPr>
          <a:xfrm>
            <a:off x="10805680" y="3392195"/>
            <a:ext cx="3194627" cy="5866105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8" name="AutoShape 8"/>
          <p:cNvSpPr/>
          <p:nvPr/>
        </p:nvSpPr>
        <p:spPr>
          <a:xfrm>
            <a:off x="7546686" y="3392195"/>
            <a:ext cx="3194627" cy="5866105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9" name="AutoShape 9"/>
          <p:cNvSpPr/>
          <p:nvPr/>
        </p:nvSpPr>
        <p:spPr>
          <a:xfrm>
            <a:off x="4287693" y="3392195"/>
            <a:ext cx="3194627" cy="5866105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0" name="AutoShape 10"/>
          <p:cNvSpPr/>
          <p:nvPr/>
        </p:nvSpPr>
        <p:spPr>
          <a:xfrm>
            <a:off x="1028700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348146" y="4031882"/>
            <a:ext cx="2555736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ปัญหา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4010" y="5978809"/>
            <a:ext cx="2244006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ระบุปัญหา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และสร้างใจความหลัก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ของวิทยานิพนธ์ขึ้น</a:t>
            </a:r>
          </a:p>
        </p:txBody>
      </p:sp>
      <p:grpSp>
        <p:nvGrpSpPr>
          <p:cNvPr id="13" name="Group 13"/>
          <p:cNvGrpSpPr/>
          <p:nvPr/>
        </p:nvGrpSpPr>
        <p:grpSpPr>
          <a:xfrm rot="-2700000">
            <a:off x="2376650" y="4894535"/>
            <a:ext cx="498728" cy="497930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4287693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4607139" y="4031882"/>
            <a:ext cx="2555736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ตรวจสอบ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63004" y="5978809"/>
            <a:ext cx="224400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ตรวจสอบเอกสารข้อมูล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ที่สัมพันธ์กับหัวข้อของคุณ</a:t>
            </a:r>
          </a:p>
        </p:txBody>
      </p:sp>
      <p:grpSp>
        <p:nvGrpSpPr>
          <p:cNvPr id="18" name="Group 18"/>
          <p:cNvGrpSpPr/>
          <p:nvPr/>
        </p:nvGrpSpPr>
        <p:grpSpPr>
          <a:xfrm rot="-2700000">
            <a:off x="5635643" y="4894535"/>
            <a:ext cx="498728" cy="497930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7546686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21" name="TextBox 21"/>
          <p:cNvSpPr txBox="1"/>
          <p:nvPr/>
        </p:nvSpPr>
        <p:spPr>
          <a:xfrm>
            <a:off x="7866132" y="4031882"/>
            <a:ext cx="2555736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ตั้งสมมติฐาน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21997" y="5978809"/>
            <a:ext cx="2244006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มาพร้อมกับ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การเดาอย่างมีข้อมูล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จากการวิจัยของคุณ</a:t>
            </a:r>
          </a:p>
        </p:txBody>
      </p:sp>
      <p:grpSp>
        <p:nvGrpSpPr>
          <p:cNvPr id="23" name="Group 23"/>
          <p:cNvGrpSpPr/>
          <p:nvPr/>
        </p:nvGrpSpPr>
        <p:grpSpPr>
          <a:xfrm rot="-2700000">
            <a:off x="8894636" y="4894535"/>
            <a:ext cx="498728" cy="497930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0805680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26" name="TextBox 26"/>
          <p:cNvSpPr txBox="1"/>
          <p:nvPr/>
        </p:nvSpPr>
        <p:spPr>
          <a:xfrm>
            <a:off x="11125125" y="4031882"/>
            <a:ext cx="2555736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วิจัย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80990" y="5978809"/>
            <a:ext cx="2244006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อ่านแหล่งข้อมูลต่าง ๆ 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เพื่อสนับสนุน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แนวสมมติฐานของคุณ</a:t>
            </a:r>
          </a:p>
        </p:txBody>
      </p:sp>
      <p:grpSp>
        <p:nvGrpSpPr>
          <p:cNvPr id="28" name="Group 28"/>
          <p:cNvGrpSpPr/>
          <p:nvPr/>
        </p:nvGrpSpPr>
        <p:grpSpPr>
          <a:xfrm rot="-2700000">
            <a:off x="12153629" y="4894535"/>
            <a:ext cx="498728" cy="497930"/>
            <a:chOff x="0" y="0"/>
            <a:chExt cx="6350000" cy="6339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30" name="AutoShape 30"/>
          <p:cNvSpPr/>
          <p:nvPr/>
        </p:nvSpPr>
        <p:spPr>
          <a:xfrm>
            <a:off x="14064673" y="5143500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sp>
      <p:sp>
        <p:nvSpPr>
          <p:cNvPr id="31" name="TextBox 31"/>
          <p:cNvSpPr txBox="1"/>
          <p:nvPr/>
        </p:nvSpPr>
        <p:spPr>
          <a:xfrm>
            <a:off x="14384119" y="4031882"/>
            <a:ext cx="2555736" cy="43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4"/>
              </a:lnSpc>
              <a:spcBef>
                <a:spcPct val="0"/>
              </a:spcBef>
            </a:pPr>
            <a:r>
              <a:rPr lang="en-US" sz="2600" u="none" spc="101">
                <a:solidFill>
                  <a:srgbClr val="FFFFFF"/>
                </a:solidFill>
                <a:cs typeface="Th Sarabun New Bold"/>
              </a:rPr>
              <a:t>สรุป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39983" y="5978809"/>
            <a:ext cx="224400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ตีความผลลัพธ์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191919"/>
                </a:solidFill>
                <a:cs typeface="Th Sarabun New"/>
              </a:rPr>
              <a:t>และเขียนข้อสรุปของคุณ</a:t>
            </a:r>
          </a:p>
        </p:txBody>
      </p:sp>
      <p:grpSp>
        <p:nvGrpSpPr>
          <p:cNvPr id="33" name="Group 33"/>
          <p:cNvGrpSpPr/>
          <p:nvPr/>
        </p:nvGrpSpPr>
        <p:grpSpPr>
          <a:xfrm rot="-2700000">
            <a:off x="15412623" y="4894535"/>
            <a:ext cx="498728" cy="497930"/>
            <a:chOff x="0" y="0"/>
            <a:chExt cx="6350000" cy="63398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2333"/>
              <a:ext cx="11238620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3847"/>
              <a:ext cx="1123862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4398" y="4009082"/>
            <a:ext cx="1463230" cy="1300219"/>
            <a:chOff x="0" y="0"/>
            <a:chExt cx="1950973" cy="173362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72108" y="4009082"/>
            <a:ext cx="1463230" cy="1300219"/>
            <a:chOff x="0" y="0"/>
            <a:chExt cx="1950973" cy="173362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9817" y="4009082"/>
            <a:ext cx="1463230" cy="1300219"/>
            <a:chOff x="0" y="0"/>
            <a:chExt cx="1950973" cy="173362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33253" y="7593187"/>
            <a:ext cx="1463230" cy="1300219"/>
            <a:chOff x="0" y="0"/>
            <a:chExt cx="1950973" cy="17336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10962" y="7593187"/>
            <a:ext cx="1463230" cy="1300219"/>
            <a:chOff x="0" y="0"/>
            <a:chExt cx="1950973" cy="173362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04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8146" y="7236733"/>
            <a:ext cx="2555736" cy="1738178"/>
            <a:chOff x="0" y="0"/>
            <a:chExt cx="3407648" cy="231757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ปัญหา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ระบุปัญหา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และสร้างใจความหลักขึ้น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2835048">
            <a:off x="2568884" y="6166581"/>
            <a:ext cx="3297848" cy="267371"/>
            <a:chOff x="0" y="0"/>
            <a:chExt cx="6265849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884160" y="7290607"/>
            <a:ext cx="2839127" cy="1738178"/>
            <a:chOff x="0" y="0"/>
            <a:chExt cx="3785502" cy="2317571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325967"/>
              <a:ext cx="3785502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ตั้งสมมติฐาน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66596"/>
              <a:ext cx="3785502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มาพร้อมกับ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การเดาอย่างมีข้อมูล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จากการวิจัยของคุณ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703564" y="7290607"/>
            <a:ext cx="2555736" cy="1738178"/>
            <a:chOff x="0" y="0"/>
            <a:chExt cx="3407648" cy="2317571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สรุป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ตีความผลลัพธ์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และเขียนข้อสรุปของคุณ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687000" y="3927577"/>
            <a:ext cx="2555736" cy="1738178"/>
            <a:chOff x="0" y="0"/>
            <a:chExt cx="3407648" cy="2317571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ตรวจสอบ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ตรวจสอบเอกสารข้อมูล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ที่สัมพันธ์กับหัวข้อของคุณ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364710" y="3927577"/>
            <a:ext cx="2555736" cy="1738178"/>
            <a:chOff x="0" y="0"/>
            <a:chExt cx="3407648" cy="2317571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วิจัย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866596"/>
              <a:ext cx="3407648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อ่านแหล่งข้อมูลต่าง ๆ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เพื่อสนับสนุน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แนวสมมติฐานของคุณ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 rot="2835048">
            <a:off x="9277370" y="6166581"/>
            <a:ext cx="3297848" cy="267371"/>
            <a:chOff x="0" y="0"/>
            <a:chExt cx="6265849" cy="508000"/>
          </a:xfrm>
        </p:grpSpPr>
        <p:sp>
          <p:nvSpPr>
            <p:cNvPr id="39" name="Freeform 39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1" name="Group 41"/>
          <p:cNvGrpSpPr/>
          <p:nvPr/>
        </p:nvGrpSpPr>
        <p:grpSpPr>
          <a:xfrm rot="-2699999">
            <a:off x="5662688" y="6517616"/>
            <a:ext cx="3297848" cy="267371"/>
            <a:chOff x="0" y="0"/>
            <a:chExt cx="6265849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2699999">
            <a:off x="12340398" y="6517616"/>
            <a:ext cx="3297848" cy="267371"/>
            <a:chOff x="0" y="0"/>
            <a:chExt cx="6265849" cy="508000"/>
          </a:xfrm>
        </p:grpSpPr>
        <p:sp>
          <p:nvSpPr>
            <p:cNvPr id="45" name="Freeform 45"/>
            <p:cNvSpPr/>
            <p:nvPr/>
          </p:nvSpPr>
          <p:spPr>
            <a:xfrm>
              <a:off x="0" y="215900"/>
              <a:ext cx="5969939" cy="76200"/>
            </a:xfrm>
            <a:custGeom>
              <a:avLst/>
              <a:gdLst/>
              <a:ahLst/>
              <a:cxnLst/>
              <a:rect l="l" t="t" r="r" b="b"/>
              <a:pathLst>
                <a:path w="5969939" h="76200">
                  <a:moveTo>
                    <a:pt x="0" y="0"/>
                  </a:moveTo>
                  <a:lnTo>
                    <a:pt x="5969939" y="0"/>
                  </a:lnTo>
                  <a:lnTo>
                    <a:pt x="596993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589119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2333"/>
              <a:ext cx="11238620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3847"/>
              <a:ext cx="1123862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3196" y="3761610"/>
            <a:ext cx="4451844" cy="2071362"/>
            <a:chOff x="0" y="0"/>
            <a:chExt cx="6667622" cy="31023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70395" y="4310889"/>
            <a:ext cx="825601" cy="972803"/>
            <a:chOff x="0" y="0"/>
            <a:chExt cx="1100801" cy="129707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3037" y="246744"/>
              <a:ext cx="814728" cy="76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49486" y="4184786"/>
            <a:ext cx="3519264" cy="1225009"/>
            <a:chOff x="0" y="0"/>
            <a:chExt cx="4692352" cy="163334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2333"/>
              <a:ext cx="4692352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ปัญหา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64971"/>
              <a:ext cx="469235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ระบุปัญหา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และสร้างใจความหลักขึ้นมา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24478" y="3761610"/>
            <a:ext cx="4451844" cy="2071362"/>
            <a:chOff x="0" y="0"/>
            <a:chExt cx="6667622" cy="31023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711678" y="4310889"/>
            <a:ext cx="825601" cy="972803"/>
            <a:chOff x="0" y="0"/>
            <a:chExt cx="1100801" cy="129707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43037" y="246744"/>
              <a:ext cx="814728" cy="76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22687" y="4184786"/>
            <a:ext cx="3519264" cy="1225009"/>
            <a:chOff x="0" y="0"/>
            <a:chExt cx="4692352" cy="163334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2333"/>
              <a:ext cx="4692352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ตรวจสอบ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64971"/>
              <a:ext cx="469235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ตรวจสอบเอกสารข้อมูล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ที่สัมพันธ์กับหัวข้อของคุณ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75286" y="3761610"/>
            <a:ext cx="4584014" cy="2071362"/>
            <a:chOff x="0" y="0"/>
            <a:chExt cx="6865576" cy="31023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65576" cy="3102323"/>
            </a:xfrm>
            <a:custGeom>
              <a:avLst/>
              <a:gdLst/>
              <a:ahLst/>
              <a:cxnLst/>
              <a:rect l="l" t="t" r="r" b="b"/>
              <a:pathLst>
                <a:path w="6865576" h="3102323">
                  <a:moveTo>
                    <a:pt x="0" y="0"/>
                  </a:moveTo>
                  <a:lnTo>
                    <a:pt x="0" y="3102323"/>
                  </a:lnTo>
                  <a:lnTo>
                    <a:pt x="6865576" y="3102323"/>
                  </a:lnTo>
                  <a:lnTo>
                    <a:pt x="6865576" y="0"/>
                  </a:lnTo>
                  <a:lnTo>
                    <a:pt x="0" y="0"/>
                  </a:lnTo>
                  <a:close/>
                  <a:moveTo>
                    <a:pt x="6804616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804616" y="59690"/>
                  </a:lnTo>
                  <a:lnTo>
                    <a:pt x="6804616" y="3041363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2262485" y="4310889"/>
            <a:ext cx="825601" cy="972803"/>
            <a:chOff x="0" y="0"/>
            <a:chExt cx="1100801" cy="129707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43037" y="246744"/>
              <a:ext cx="814728" cy="76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16425" y="4161185"/>
            <a:ext cx="3938069" cy="1225009"/>
            <a:chOff x="0" y="0"/>
            <a:chExt cx="5250759" cy="163334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2333"/>
              <a:ext cx="5250759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ตั้งสมมติฐาน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4971"/>
              <a:ext cx="5250759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มาพร้อมกับการเดาอย่างมีข้อมูล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จากการวิจัยของคุณ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53837" y="6846869"/>
            <a:ext cx="4451844" cy="2071362"/>
            <a:chOff x="0" y="0"/>
            <a:chExt cx="6667622" cy="31023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941037" y="7396149"/>
            <a:ext cx="825601" cy="972803"/>
            <a:chOff x="0" y="0"/>
            <a:chExt cx="1100801" cy="129707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43037" y="246744"/>
              <a:ext cx="814728" cy="76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52046" y="7270046"/>
            <a:ext cx="3519264" cy="1225009"/>
            <a:chOff x="0" y="0"/>
            <a:chExt cx="4692352" cy="163334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42333"/>
              <a:ext cx="4692352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สรุป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664971"/>
              <a:ext cx="469235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ตีความผลลัพธ์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และเขียนข้อสรุปของคุณ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95119" y="6846869"/>
            <a:ext cx="4451844" cy="2071362"/>
            <a:chOff x="0" y="0"/>
            <a:chExt cx="6667622" cy="310232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667622" cy="3102323"/>
            </a:xfrm>
            <a:custGeom>
              <a:avLst/>
              <a:gdLst/>
              <a:ahLst/>
              <a:cxnLst/>
              <a:rect l="l" t="t" r="r" b="b"/>
              <a:pathLst>
                <a:path w="6667622" h="3102323">
                  <a:moveTo>
                    <a:pt x="0" y="0"/>
                  </a:moveTo>
                  <a:lnTo>
                    <a:pt x="0" y="3102323"/>
                  </a:lnTo>
                  <a:lnTo>
                    <a:pt x="6667622" y="3102323"/>
                  </a:lnTo>
                  <a:lnTo>
                    <a:pt x="6667622" y="0"/>
                  </a:lnTo>
                  <a:lnTo>
                    <a:pt x="0" y="0"/>
                  </a:lnTo>
                  <a:close/>
                  <a:moveTo>
                    <a:pt x="6606661" y="3041363"/>
                  </a:moveTo>
                  <a:lnTo>
                    <a:pt x="59690" y="3041363"/>
                  </a:lnTo>
                  <a:lnTo>
                    <a:pt x="59690" y="59690"/>
                  </a:lnTo>
                  <a:lnTo>
                    <a:pt x="6606662" y="59690"/>
                  </a:lnTo>
                  <a:lnTo>
                    <a:pt x="6606662" y="3041363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9482319" y="7396149"/>
            <a:ext cx="825601" cy="972803"/>
            <a:chOff x="0" y="0"/>
            <a:chExt cx="1100801" cy="1297070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565" r="7565"/>
            <a:stretch>
              <a:fillRect/>
            </a:stretch>
          </p:blipFill>
          <p:spPr>
            <a:xfrm>
              <a:off x="0" y="0"/>
              <a:ext cx="1100801" cy="1297070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>
              <a:off x="143037" y="246744"/>
              <a:ext cx="814728" cy="76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04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499589" y="7270046"/>
            <a:ext cx="3519264" cy="1225009"/>
            <a:chOff x="0" y="0"/>
            <a:chExt cx="4692352" cy="1633345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42333"/>
              <a:ext cx="4692352" cy="56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วิจัย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664971"/>
              <a:ext cx="469235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อ่านแหล่งข้อมูลต่าง ๆ 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เพื่อสนับสนุนแนวสมมติฐานของคุณ</a:t>
              </a:r>
            </a:p>
          </p:txBody>
        </p:sp>
      </p:grpSp>
      <p:sp>
        <p:nvSpPr>
          <p:cNvPr id="45" name="AutoShape 45"/>
          <p:cNvSpPr/>
          <p:nvPr/>
        </p:nvSpPr>
        <p:spPr>
          <a:xfrm>
            <a:off x="6025515" y="4797291"/>
            <a:ext cx="686163" cy="4720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46" name="AutoShape 46"/>
          <p:cNvSpPr/>
          <p:nvPr/>
        </p:nvSpPr>
        <p:spPr>
          <a:xfrm>
            <a:off x="11576322" y="4750089"/>
            <a:ext cx="686163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7" name="AutoShape 47"/>
          <p:cNvSpPr/>
          <p:nvPr/>
        </p:nvSpPr>
        <p:spPr>
          <a:xfrm>
            <a:off x="8796156" y="7882550"/>
            <a:ext cx="686163" cy="4720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8" name="AutoShape 48"/>
          <p:cNvSpPr/>
          <p:nvPr/>
        </p:nvSpPr>
        <p:spPr>
          <a:xfrm rot="-5400000">
            <a:off x="13984988" y="6834160"/>
            <a:ext cx="2049579" cy="4720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9" name="AutoShape 49"/>
          <p:cNvSpPr/>
          <p:nvPr/>
        </p:nvSpPr>
        <p:spPr>
          <a:xfrm>
            <a:off x="14347215" y="7882550"/>
            <a:ext cx="686163" cy="47202"/>
          </a:xfrm>
          <a:prstGeom prst="rect">
            <a:avLst/>
          </a:prstGeom>
          <a:solidFill>
            <a:srgbClr val="37C9EF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1262" y="2022443"/>
            <a:ext cx="1987503" cy="19875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94559" y="2846650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cs typeface="Th Sarabun New Bold"/>
              </a:rPr>
              <a:t>ปัญหา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05541" y="4208318"/>
            <a:ext cx="1987503" cy="19875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48838" y="5032525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cs typeface="Th Sarabun New Bold"/>
              </a:rPr>
              <a:t>ตรวจสอบ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6982" y="4208318"/>
            <a:ext cx="1987503" cy="19875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40279" y="5032525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cs typeface="Th Sarabun New Bold"/>
              </a:rPr>
              <a:t>สรุป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88462" y="7270797"/>
            <a:ext cx="1987503" cy="19875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31759" y="8095004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cs typeface="Th Sarabun New Bold"/>
              </a:rPr>
              <a:t>ตั้งสมมติฐาน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30673" y="7270797"/>
            <a:ext cx="1987503" cy="198750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73970" y="8095004"/>
            <a:ext cx="150090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0"/>
              </a:lnSpc>
              <a:spcBef>
                <a:spcPct val="0"/>
              </a:spcBef>
            </a:pPr>
            <a:r>
              <a:rPr lang="en-US" sz="2000" u="none" spc="78">
                <a:solidFill>
                  <a:srgbClr val="FFFFFF"/>
                </a:solidFill>
                <a:cs typeface="Th Sarabun New Bold"/>
              </a:rPr>
              <a:t>วิจัย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28700"/>
            <a:ext cx="5688114" cy="1155746"/>
            <a:chOff x="0" y="0"/>
            <a:chExt cx="7584152" cy="154099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7584152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772"/>
              <a:ext cx="7584152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326355">
            <a:off x="12117143" y="3482399"/>
            <a:ext cx="683908" cy="3522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224167">
            <a:off x="12734011" y="6646137"/>
            <a:ext cx="683908" cy="3522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800000">
            <a:off x="10261365" y="8088442"/>
            <a:ext cx="683908" cy="3522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629475">
            <a:off x="8155043" y="6646137"/>
            <a:ext cx="683908" cy="3522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466741">
            <a:off x="8782470" y="3488487"/>
            <a:ext cx="683908" cy="35221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406158" y="1158665"/>
            <a:ext cx="267771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ระบุปัญหา</a:t>
            </a:r>
          </a:p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และสร้างใจความหลักขึ้นมา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59353" y="7948954"/>
            <a:ext cx="267771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มาพร้อมกับการเดาอย่างมีข้อมูล</a:t>
            </a:r>
          </a:p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จากการวิจัยของคุณ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581590" y="4886475"/>
            <a:ext cx="267771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ตรวจสอบเอกสารข้อมูล</a:t>
            </a:r>
          </a:p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ที่สัมพันธ์กับหัวข้อของคุณ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5883" y="4886475"/>
            <a:ext cx="267771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ตีความผลลัพธ์</a:t>
            </a:r>
          </a:p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และเขียนข้อสรุปของคุณ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54201" y="7948954"/>
            <a:ext cx="267771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อ่านแหล่งข้อมูลต่าง ๆ</a:t>
            </a:r>
          </a:p>
          <a:p>
            <a:pPr algn="ctr">
              <a:lnSpc>
                <a:spcPts val="2399"/>
              </a:lnSpc>
            </a:pPr>
            <a:r>
              <a:rPr lang="en-US" sz="1599" spc="79">
                <a:solidFill>
                  <a:srgbClr val="191919"/>
                </a:solidFill>
                <a:cs typeface="Th Sarabun New"/>
              </a:rPr>
              <a:t>เพื่อสนับสนุนแนวสมมติฐานของคุณ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9517" y="1001614"/>
            <a:ext cx="8428965" cy="1014051"/>
            <a:chOff x="0" y="0"/>
            <a:chExt cx="11238620" cy="13520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42333"/>
              <a:ext cx="11238620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ลำดับของการวิจัย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3847"/>
              <a:ext cx="11238620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วิชาวิทยาศาสตร์ของมิสโจนส์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2144389" y="3474151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1734676" y="3385622"/>
            <a:ext cx="1463230" cy="1300219"/>
            <a:chOff x="0" y="0"/>
            <a:chExt cx="1950973" cy="173362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01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8822099" y="3474151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0" name="Group 10"/>
          <p:cNvGrpSpPr/>
          <p:nvPr/>
        </p:nvGrpSpPr>
        <p:grpSpPr>
          <a:xfrm>
            <a:off x="8412385" y="3385622"/>
            <a:ext cx="1463230" cy="1300219"/>
            <a:chOff x="0" y="0"/>
            <a:chExt cx="1950973" cy="173362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03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5499808" y="3474151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15090094" y="3385622"/>
            <a:ext cx="1463230" cy="1300219"/>
            <a:chOff x="0" y="0"/>
            <a:chExt cx="1950973" cy="17336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05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5349558" y="3304117"/>
            <a:ext cx="643803" cy="5330726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8" name="Group 18"/>
          <p:cNvGrpSpPr/>
          <p:nvPr/>
        </p:nvGrpSpPr>
        <p:grpSpPr>
          <a:xfrm>
            <a:off x="4939845" y="7423153"/>
            <a:ext cx="1463230" cy="1300219"/>
            <a:chOff x="0" y="0"/>
            <a:chExt cx="1950973" cy="173362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02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2160953" y="3304117"/>
            <a:ext cx="643803" cy="5500760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22" name="Group 22"/>
          <p:cNvGrpSpPr/>
          <p:nvPr/>
        </p:nvGrpSpPr>
        <p:grpSpPr>
          <a:xfrm>
            <a:off x="11751240" y="7593187"/>
            <a:ext cx="1463230" cy="1300219"/>
            <a:chOff x="0" y="0"/>
            <a:chExt cx="1950973" cy="173362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5570" b="5570"/>
            <a:stretch>
              <a:fillRect/>
            </a:stretch>
          </p:blipFill>
          <p:spPr>
            <a:xfrm>
              <a:off x="0" y="0"/>
              <a:ext cx="1950973" cy="173362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253507" y="466736"/>
              <a:ext cx="1443960" cy="76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>
                  <a:solidFill>
                    <a:srgbClr val="FFFFFF"/>
                  </a:solidFill>
                  <a:latin typeface="Athiti SemiBold"/>
                </a:rPr>
                <a:t>04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8423" y="7204173"/>
            <a:ext cx="2555736" cy="1738178"/>
            <a:chOff x="0" y="0"/>
            <a:chExt cx="3407648" cy="231757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ปัญหา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ระบุปัญหา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และสร้างใจความหลักขึ้นมา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2011561" y="5088391"/>
            <a:ext cx="909460" cy="267371"/>
            <a:chOff x="0" y="0"/>
            <a:chExt cx="1727957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724437" y="7236733"/>
            <a:ext cx="2839127" cy="1738178"/>
            <a:chOff x="0" y="0"/>
            <a:chExt cx="3785502" cy="231757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325967"/>
              <a:ext cx="3785502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ตั้งสมมติฐาน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866596"/>
              <a:ext cx="3785502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มาพร้อมกับการเดาอย่างมีข้อมูล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จากการวิจัยของคุณ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8689270" y="5088391"/>
            <a:ext cx="909460" cy="267371"/>
            <a:chOff x="0" y="0"/>
            <a:chExt cx="1727957" cy="508000"/>
          </a:xfrm>
        </p:grpSpPr>
        <p:sp>
          <p:nvSpPr>
            <p:cNvPr id="35" name="Freeform 35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4543841" y="7236733"/>
            <a:ext cx="2555736" cy="1738178"/>
            <a:chOff x="0" y="0"/>
            <a:chExt cx="3407648" cy="2317571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สรุป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ตีความผลลัพธ์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และเขียนข้อสรุปของคุณ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 rot="5400000">
            <a:off x="15366979" y="5088391"/>
            <a:ext cx="909460" cy="267371"/>
            <a:chOff x="0" y="0"/>
            <a:chExt cx="1727957" cy="508000"/>
          </a:xfrm>
        </p:grpSpPr>
        <p:sp>
          <p:nvSpPr>
            <p:cNvPr id="41" name="Freeform 41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43" name="Group 43"/>
          <p:cNvGrpSpPr/>
          <p:nvPr/>
        </p:nvGrpSpPr>
        <p:grpSpPr>
          <a:xfrm rot="-5400000">
            <a:off x="5216730" y="6753232"/>
            <a:ext cx="909460" cy="267371"/>
            <a:chOff x="0" y="0"/>
            <a:chExt cx="1727957" cy="508000"/>
          </a:xfrm>
        </p:grpSpPr>
        <p:sp>
          <p:nvSpPr>
            <p:cNvPr id="44" name="Freeform 44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12028125" y="6923266"/>
            <a:ext cx="909460" cy="267371"/>
            <a:chOff x="0" y="0"/>
            <a:chExt cx="1727957" cy="508000"/>
          </a:xfrm>
        </p:grpSpPr>
        <p:sp>
          <p:nvSpPr>
            <p:cNvPr id="47" name="Freeform 47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4393592" y="3304117"/>
            <a:ext cx="2555736" cy="1738178"/>
            <a:chOff x="0" y="0"/>
            <a:chExt cx="3407648" cy="2317571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ตรวจสอบ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866596"/>
              <a:ext cx="3407648" cy="98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ตรวจสอบเอกสารข้อมูล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ที่สัมพันธ์กับหัวข้อของคุณ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204987" y="3304117"/>
            <a:ext cx="2555736" cy="1738178"/>
            <a:chOff x="0" y="0"/>
            <a:chExt cx="3407648" cy="2317571"/>
          </a:xfrm>
        </p:grpSpPr>
        <p:sp>
          <p:nvSpPr>
            <p:cNvPr id="53" name="TextBox 53"/>
            <p:cNvSpPr txBox="1"/>
            <p:nvPr/>
          </p:nvSpPr>
          <p:spPr>
            <a:xfrm>
              <a:off x="0" y="-325967"/>
              <a:ext cx="3407648" cy="1133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u="none" spc="101">
                  <a:solidFill>
                    <a:srgbClr val="191919"/>
                  </a:solidFill>
                  <a:cs typeface="Th Sarabun New Bold"/>
                </a:rPr>
                <a:t>วิจัย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866596"/>
              <a:ext cx="3407648" cy="148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อ่านแหล่งข้อมูลต่าง ๆ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เพื่อสนับสนุน</a:t>
              </a:r>
            </a:p>
            <a:p>
              <a:pPr algn="ctr">
                <a:lnSpc>
                  <a:spcPts val="3000"/>
                </a:lnSpc>
              </a:pPr>
              <a:r>
                <a:rPr lang="en-US" sz="2000" spc="100">
                  <a:solidFill>
                    <a:srgbClr val="191919"/>
                  </a:solidFill>
                  <a:cs typeface="Th Sarabun New"/>
                </a:rPr>
                <a:t>แนวสมมติฐานของคุณ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rcRect l="27486" r="37030"/>
          <a:stretch>
            <a:fillRect/>
          </a:stretch>
        </p:blipFill>
        <p:spPr>
          <a:xfrm>
            <a:off x="0" y="0"/>
            <a:ext cx="5478685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028700" y="8425198"/>
            <a:ext cx="833102" cy="8331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5400000">
            <a:off x="996795" y="7099201"/>
            <a:ext cx="1999195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120">
                <a:solidFill>
                  <a:srgbClr val="191919"/>
                </a:solidFill>
                <a:cs typeface="Th Sarabun New Bold"/>
              </a:rPr>
              <a:t>การพูด</a:t>
            </a:r>
          </a:p>
          <a:p>
            <a:pPr>
              <a:lnSpc>
                <a:spcPts val="3900"/>
              </a:lnSpc>
            </a:pPr>
            <a:r>
              <a:rPr lang="en-US" sz="3000" spc="120">
                <a:solidFill>
                  <a:srgbClr val="191919"/>
                </a:solidFill>
                <a:cs typeface="Th Sarabun New Bold"/>
              </a:rPr>
              <a:t>ในที่สาธารณะ</a:t>
            </a:r>
          </a:p>
          <a:p>
            <a:pPr>
              <a:lnSpc>
                <a:spcPts val="3900"/>
              </a:lnSpc>
            </a:pPr>
            <a:r>
              <a:rPr lang="en-US" sz="3000" spc="120">
                <a:solidFill>
                  <a:srgbClr val="191919"/>
                </a:solidFill>
                <a:latin typeface="Th Sarabun New Bold"/>
              </a:rPr>
              <a:t>101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95199" y="1771703"/>
            <a:ext cx="9452371" cy="6743594"/>
            <a:chOff x="0" y="0"/>
            <a:chExt cx="12603161" cy="8991459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2375"/>
              <a:ext cx="12603161" cy="4678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679"/>
                </a:lnSpc>
              </a:pPr>
              <a:r>
                <a:rPr lang="en-US" sz="12000" spc="120">
                  <a:solidFill>
                    <a:srgbClr val="FFFFFF"/>
                  </a:solidFill>
                  <a:cs typeface="Athiti SemiBold Bold"/>
                </a:rPr>
                <a:t>พลังของ</a:t>
              </a:r>
            </a:p>
            <a:p>
              <a:pPr>
                <a:lnSpc>
                  <a:spcPts val="13679"/>
                </a:lnSpc>
              </a:pPr>
              <a:r>
                <a:rPr lang="en-US" sz="12000" spc="120">
                  <a:solidFill>
                    <a:srgbClr val="FFFFFF"/>
                  </a:solidFill>
                  <a:cs typeface="Athiti SemiBold Bold"/>
                </a:rPr>
                <a:t>แผนภูมิภาพ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408867"/>
              <a:ext cx="12603161" cy="580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7"/>
                </a:lnSpc>
              </a:pPr>
              <a:r>
                <a:rPr lang="en-US" sz="2700" spc="135">
                  <a:solidFill>
                    <a:srgbClr val="FFFFFF"/>
                  </a:solidFill>
                  <a:cs typeface="Th Sarabun New"/>
                </a:rPr>
                <a:t>ยกระดับให้กับงานนำเสนอของคุณ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7724484"/>
              <a:ext cx="12603161" cy="52003"/>
            </a:xfrm>
            <a:prstGeom prst="rect">
              <a:avLst/>
            </a:pr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25" t="54903" b="10795"/>
          <a:stretch>
            <a:fillRect/>
          </a:stretch>
        </p:blipFill>
        <p:spPr>
          <a:xfrm>
            <a:off x="1028700" y="0"/>
            <a:ext cx="17259300" cy="4187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2160" y="1110292"/>
            <a:ext cx="1966665" cy="19666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52101" y="1727881"/>
            <a:ext cx="10642612" cy="72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4674" spc="280">
                <a:solidFill>
                  <a:srgbClr val="191919"/>
                </a:solidFill>
                <a:cs typeface="Athiti SemiBold Bold"/>
              </a:rPr>
              <a:t>เสริมพลังความสามารถด้วยแผนภูมิภาพ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6" name="Group 6"/>
          <p:cNvGrpSpPr/>
          <p:nvPr/>
        </p:nvGrpSpPr>
        <p:grpSpPr>
          <a:xfrm>
            <a:off x="2352101" y="7163589"/>
            <a:ext cx="7323741" cy="2094711"/>
            <a:chOff x="0" y="0"/>
            <a:chExt cx="9764988" cy="27929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46567"/>
              <a:ext cx="9764988" cy="766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>
                  <a:solidFill>
                    <a:srgbClr val="191919"/>
                  </a:solidFill>
                  <a:cs typeface="Athiti SemiBold"/>
                </a:rPr>
                <a:t>แบ่งปันข้อมูลที่น่าโดนใจ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95126"/>
              <a:ext cx="9764988" cy="1197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แผนภูมิภาพทำให้ข้อมูลและตัวเลขในงานนำเสนอ</a:t>
              </a:r>
            </a:p>
            <a:p>
              <a:pPr marL="0" lvl="0" indent="0">
                <a:lnSpc>
                  <a:spcPts val="3640"/>
                </a:lnSpc>
              </a:pPr>
              <a:r>
                <a:rPr lang="en-US" sz="2600" u="none" spc="130">
                  <a:solidFill>
                    <a:srgbClr val="191919"/>
                  </a:solidFill>
                  <a:cs typeface="Th Sarabun New"/>
                </a:rPr>
                <a:t>เป็นที่น่าสนใจและช่างน่าจดจำ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165071"/>
              <a:ext cx="9764988" cy="52003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10" name="TextBox 10"/>
          <p:cNvSpPr txBox="1"/>
          <p:nvPr/>
        </p:nvSpPr>
        <p:spPr>
          <a:xfrm rot="5400000">
            <a:off x="15699862" y="7651238"/>
            <a:ext cx="2506099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spc="160">
                <a:solidFill>
                  <a:srgbClr val="191919"/>
                </a:solidFill>
                <a:cs typeface="Th Sarabun New"/>
              </a:rPr>
              <a:t>พลังของ</a:t>
            </a:r>
          </a:p>
          <a:p>
            <a:pPr algn="r">
              <a:lnSpc>
                <a:spcPts val="2800"/>
              </a:lnSpc>
            </a:pPr>
            <a:r>
              <a:rPr lang="en-US" sz="2000" spc="160">
                <a:solidFill>
                  <a:srgbClr val="191919"/>
                </a:solidFill>
                <a:cs typeface="Th Sarabun New"/>
              </a:rPr>
              <a:t>แผนภูมิภาพ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กำหนดเอง</PresentationFormat>
  <Paragraphs>195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Athiti SemiBold</vt:lpstr>
      <vt:lpstr>Th Sarabun New Bold</vt:lpstr>
      <vt:lpstr>Calibri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com</cp:lastModifiedBy>
  <cp:revision>1</cp:revision>
  <dcterms:created xsi:type="dcterms:W3CDTF">2006-08-16T00:00:00Z</dcterms:created>
  <dcterms:modified xsi:type="dcterms:W3CDTF">2023-12-11T21:11:55Z</dcterms:modified>
  <dc:identifier>DAFeE7ndDsc</dc:identifier>
</cp:coreProperties>
</file>